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71" r:id="rId6"/>
    <p:sldId id="272" r:id="rId7"/>
    <p:sldId id="259" r:id="rId8"/>
    <p:sldId id="265" r:id="rId9"/>
    <p:sldId id="260" r:id="rId10"/>
    <p:sldId id="261" r:id="rId11"/>
    <p:sldId id="270" r:id="rId12"/>
    <p:sldId id="267" r:id="rId13"/>
    <p:sldId id="268" r:id="rId14"/>
    <p:sldId id="263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E8CD9C-DAED-CDF8-44FE-171492D5978D}" v="556" dt="2025-09-27T21:40:20.429"/>
    <p1510:client id="{5B3C8232-3674-2B41-2558-AFF85992B8A8}" v="626" dt="2025-09-28T07:21:15.716"/>
    <p1510:client id="{6223B860-68B8-BB58-1464-039363499F8E}" v="139" dt="2025-09-29T15:49:36.744"/>
    <p1510:client id="{690A8201-7C90-3BA6-50D3-19FA166B3D15}" v="296" dt="2025-09-28T23:01:39.678"/>
    <p1510:client id="{6F42CD85-6A09-3FA3-FAC9-4C83C1955B48}" v="26" dt="2025-09-29T15:50:10.155"/>
    <p1510:client id="{759E3B64-D794-9A79-C85A-D539C96795BB}" v="18" dt="2025-09-27T18:50:03.370"/>
    <p1510:client id="{80E00A55-2C1A-82E9-AA60-669C11688549}" v="51" dt="2025-09-29T15:50:12.920"/>
    <p1510:client id="{899C5ED6-5F0D-33C1-31D9-DF1A2C5A2FB0}" v="461" dt="2025-09-28T22:14:31.333"/>
    <p1510:client id="{965BDE8D-7D17-43CE-1FEF-DE66736F92F9}" v="3" dt="2025-09-29T01:27:17.217"/>
    <p1510:client id="{E4008A2D-1FC3-53A0-A7F9-B7E54E189E77}" v="180" dt="2025-09-29T15:52:21.234"/>
    <p1510:client id="{E903C5FD-8154-FDD7-E8DB-D219C09B3C8F}" v="94" dt="2025-09-29T15:52:07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4T16:05:16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30869 6975 5225 0 0,'-5'2'-2025'0'0,"-4"0"-1167"0"0,0 0 3192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9T15:45:53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28360 8775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160EF-52FB-42A2-A81F-CB0352CAE798}" type="datetimeFigureOut">
              <a:t>9/29/2025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D9C18-A70B-492E-86D3-26ED6B05CA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7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"Overview" including both the problem and solution might steal thunder from the Business Context segment. I reduced it to be a little more vague about the problem and its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D9C18-A70B-492E-86D3-26ED6B05CAF7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53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/>
              <a:t>Current social media platforms serve broad </a:t>
            </a:r>
            <a:r>
              <a:rPr lang="en-US" err="1"/>
              <a:t>audiences,but</a:t>
            </a:r>
            <a:r>
              <a:rPr lang="en-US"/>
              <a:t> lack tailored spaces for unique subcultures.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/>
              <a:t>Without a platform, these communities </a:t>
            </a:r>
            <a:r>
              <a:rPr lang="en-US" err="1"/>
              <a:t>remainfragmented</a:t>
            </a:r>
            <a:r>
              <a:rPr lang="en-US"/>
              <a:t> across ships and in scattered groups, with no space for pirates to build their community.</a:t>
            </a:r>
            <a:endParaRPr lang="en-US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/>
              <a:t>This gap leaves unmet demand for a social space </a:t>
            </a:r>
            <a:r>
              <a:rPr lang="en-US" err="1"/>
              <a:t>builtaround</a:t>
            </a:r>
            <a:r>
              <a:rPr lang="en-US"/>
              <a:t> identity, lifestyle, and shared storytelling.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D9C18-A70B-492E-86D3-26ED6B05CAF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2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err="1"/>
              <a:t>Plundr</a:t>
            </a:r>
            <a:r>
              <a:rPr lang="en-US"/>
              <a:t> is a social media platform designed exclusively for pirates.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/>
              <a:t>Features a thematic environment that emphasizes treasure, adventure, and camaraderie.</a:t>
            </a:r>
            <a:endParaRPr lang="en-US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/>
              <a:t>Provides core community tools: profiles, feeds, media sharing, and group spaces.</a:t>
            </a:r>
            <a:endParaRPr lang="en-US">
              <a:ea typeface="Calibri"/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/>
              <a:t>Builds user loyalty by fostering belonging and shared culture.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D9C18-A70B-492E-86D3-26ED6B05CAF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8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0CD278-AF94-E5D9-7D5E-D6BAD5B7616A}"/>
                  </a:ext>
                </a:extLst>
              </p14:cNvPr>
              <p14:cNvContentPartPr/>
              <p14:nvPr/>
            </p14:nvContentPartPr>
            <p14:xfrm>
              <a:off x="10325119" y="2382447"/>
              <a:ext cx="11152" cy="1115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0CD278-AF94-E5D9-7D5E-D6BAD5B761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1886" y="2302790"/>
                <a:ext cx="57154" cy="16887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18179D4-201A-C559-634C-F60E908435F4}"/>
              </a:ext>
            </a:extLst>
          </p:cNvPr>
          <p:cNvSpPr txBox="1"/>
          <p:nvPr/>
        </p:nvSpPr>
        <p:spPr>
          <a:xfrm>
            <a:off x="6798336" y="6491999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Andrew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E9AC49-A0F8-B150-0B3D-DF72F114E808}"/>
              </a:ext>
            </a:extLst>
          </p:cNvPr>
          <p:cNvSpPr/>
          <p:nvPr/>
        </p:nvSpPr>
        <p:spPr>
          <a:xfrm>
            <a:off x="3381" y="3381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parrot&#10;&#10;AI-generated content may be incorrect.">
            <a:extLst>
              <a:ext uri="{FF2B5EF4-FFF2-40B4-BE49-F238E27FC236}">
                <a16:creationId xmlns:a16="http://schemas.microsoft.com/office/drawing/2014/main" id="{AC17B0F6-3C39-2BC8-A14B-96FF6DD0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567" y="2752452"/>
            <a:ext cx="473364" cy="461818"/>
          </a:xfrm>
          <a:prstGeom prst="rect">
            <a:avLst/>
          </a:prstGeom>
        </p:spPr>
      </p:pic>
      <p:pic>
        <p:nvPicPr>
          <p:cNvPr id="3" name="Picture 2" descr="A black and white logo&#10;&#10;AI-generated content may be incorrect.">
            <a:extLst>
              <a:ext uri="{FF2B5EF4-FFF2-40B4-BE49-F238E27FC236}">
                <a16:creationId xmlns:a16="http://schemas.microsoft.com/office/drawing/2014/main" id="{6D730DC4-9672-85FE-72C1-4A27879ED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250" y="2815610"/>
            <a:ext cx="5497507" cy="990082"/>
          </a:xfrm>
          <a:prstGeom prst="rect">
            <a:avLst/>
          </a:prstGeom>
        </p:spPr>
      </p:pic>
      <p:pic>
        <p:nvPicPr>
          <p:cNvPr id="12" name="Picture 11" descr="A chest full of gold coins&#10;&#10;AI-generated content may be incorrect.">
            <a:extLst>
              <a:ext uri="{FF2B5EF4-FFF2-40B4-BE49-F238E27FC236}">
                <a16:creationId xmlns:a16="http://schemas.microsoft.com/office/drawing/2014/main" id="{2BECE909-DAE6-F2C7-03FD-49D263806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78" y="2191893"/>
            <a:ext cx="2230470" cy="2239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DB0166-2C77-E32D-CF04-4D0A5AEF2541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322" y="2860508"/>
            <a:ext cx="8182776" cy="312314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sz="2400"/>
              <a:t>Flask web server: handles </a:t>
            </a:r>
            <a:r>
              <a:rPr lang="en-US" sz="2400"/>
              <a:t>routing client requests and web app functions</a:t>
            </a:r>
            <a:endParaRPr lang="en-US" sz="2400">
              <a:ea typeface="Calibri"/>
              <a:cs typeface="Calibri"/>
            </a:endParaRPr>
          </a:p>
          <a:p>
            <a:r>
              <a:rPr sz="2400"/>
              <a:t>SQLite database: stores </a:t>
            </a:r>
            <a:r>
              <a:rPr lang="en-US" sz="2400"/>
              <a:t>user</a:t>
            </a:r>
            <a:r>
              <a:rPr sz="2400"/>
              <a:t>, </a:t>
            </a:r>
            <a:r>
              <a:rPr lang="en-US" sz="2400"/>
              <a:t>match</a:t>
            </a:r>
            <a:r>
              <a:rPr sz="2400"/>
              <a:t>, </a:t>
            </a:r>
            <a:r>
              <a:rPr lang="en-US" sz="2400"/>
              <a:t>and message records</a:t>
            </a:r>
            <a:endParaRPr sz="2400">
              <a:ea typeface="Calibri"/>
              <a:cs typeface="Calibri"/>
            </a:endParaRPr>
          </a:p>
          <a:p>
            <a:r>
              <a:rPr sz="2400"/>
              <a:t>Flask-SocketIO: enables real-time chat</a:t>
            </a:r>
            <a:r>
              <a:rPr lang="en-US" sz="2400"/>
              <a:t> and push notifications</a:t>
            </a:r>
            <a:endParaRPr sz="2400">
              <a:ea typeface="Calibri"/>
              <a:cs typeface="Calibri"/>
            </a:endParaRPr>
          </a:p>
          <a:p>
            <a:r>
              <a:rPr sz="2400"/>
              <a:t>Local file storage: profile pictures</a:t>
            </a:r>
            <a:r>
              <a:rPr lang="en-US" sz="2400"/>
              <a:t> and other large files</a:t>
            </a:r>
            <a:endParaRPr sz="2400">
              <a:ea typeface="Calibri"/>
              <a:cs typeface="Calibri"/>
            </a:endParaRPr>
          </a:p>
          <a:p>
            <a:r>
              <a:rPr lang="en-US" sz="2400"/>
              <a:t>Rustic CSS</a:t>
            </a:r>
            <a:r>
              <a:rPr sz="2400"/>
              <a:t>: enhanced for </a:t>
            </a:r>
            <a:r>
              <a:rPr lang="en-US" sz="2400"/>
              <a:t>pirate seafaring aesthetic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Simple interface: reminiscent of early chat forums, easy to use</a:t>
            </a:r>
          </a:p>
          <a:p>
            <a:endParaRPr lang="en-US" sz="2400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94335-20E4-18D7-60CE-C15A66C2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95A06-B5A3-B981-4A88-B8EE0493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BCC3A7-7032-7071-95A7-C47F19D03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F9C34F-E04E-87AF-2FEB-2704F7847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4D76B9-57BA-DA61-C37B-CB723261E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2467B6-F7AF-88E7-CAA4-D6380C4B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4386CADF-3C8B-CC4C-187A-99AB0B223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314" y="1228753"/>
            <a:ext cx="6592612" cy="1181312"/>
          </a:xfrm>
        </p:spPr>
        <p:txBody>
          <a:bodyPr>
            <a:normAutofit fontScale="90000"/>
          </a:bodyPr>
          <a:lstStyle/>
          <a:p>
            <a:r>
              <a:rPr lang="en-US" sz="4800" b="1">
                <a:latin typeface="Rockwell Nova"/>
                <a:ea typeface="Calibri"/>
                <a:cs typeface="Calibri"/>
              </a:rPr>
              <a:t>Solution Architecture</a:t>
            </a:r>
          </a:p>
          <a:p>
            <a:endParaRPr lang="en-US" b="1">
              <a:latin typeface="Rockwell Nova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38C07-64B7-66CB-A306-9BFEADE1AB61}"/>
              </a:ext>
            </a:extLst>
          </p:cNvPr>
          <p:cNvSpPr txBox="1"/>
          <p:nvPr/>
        </p:nvSpPr>
        <p:spPr>
          <a:xfrm>
            <a:off x="7087347" y="6529094"/>
            <a:ext cx="20512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Hayden Jones</a:t>
            </a:r>
          </a:p>
        </p:txBody>
      </p:sp>
      <p:pic>
        <p:nvPicPr>
          <p:cNvPr id="14" name="Picture 13" descr="A cartoon of a parrot&#10;&#10;AI-generated content may be incorrect.">
            <a:extLst>
              <a:ext uri="{FF2B5EF4-FFF2-40B4-BE49-F238E27FC236}">
                <a16:creationId xmlns:a16="http://schemas.microsoft.com/office/drawing/2014/main" id="{F97885F1-F833-2E06-BBE0-C4D91C690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76" y="2186611"/>
            <a:ext cx="473364" cy="4618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4AD9D4-8CB7-135E-A082-6DD0AA4740D8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artoon of a parrot&#10;&#10;AI-generated content may be incorrect.">
            <a:extLst>
              <a:ext uri="{FF2B5EF4-FFF2-40B4-BE49-F238E27FC236}">
                <a16:creationId xmlns:a16="http://schemas.microsoft.com/office/drawing/2014/main" id="{C9E99EFF-6CA0-74ED-EAB9-5758806BA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635" y="288496"/>
            <a:ext cx="381187" cy="3714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F14DAF-9A60-8291-624C-58D41B14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15" y="-56662"/>
            <a:ext cx="8229600" cy="920879"/>
          </a:xfrm>
        </p:spPr>
        <p:txBody>
          <a:bodyPr/>
          <a:lstStyle/>
          <a:p>
            <a:r>
              <a:rPr lang="en-US" b="1">
                <a:latin typeface="Rockwell Nova"/>
              </a:rPr>
              <a:t>Component Diagram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pic>
        <p:nvPicPr>
          <p:cNvPr id="12" name="Picture 11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8BA0B62D-A491-50EC-9266-C0A2334A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112" y="898203"/>
            <a:ext cx="4952756" cy="53680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01BD1A-BEF5-BA5A-D633-01AC0A1FD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6D588C-FD3B-7472-6E78-1EEBC3C73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CD2EC0-9D06-4E0A-1526-189DE2729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8FDCB3-24A5-AD60-BAD9-F3E8DA996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8BB874-A143-7DDA-ACD3-A795DFCE2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677D4-82D5-992E-B3A3-3B9485C68668}"/>
              </a:ext>
            </a:extLst>
          </p:cNvPr>
          <p:cNvSpPr txBox="1"/>
          <p:nvPr/>
        </p:nvSpPr>
        <p:spPr>
          <a:xfrm>
            <a:off x="7098307" y="6522007"/>
            <a:ext cx="204589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Hayden Jones</a:t>
            </a:r>
          </a:p>
        </p:txBody>
      </p:sp>
      <p:pic>
        <p:nvPicPr>
          <p:cNvPr id="3" name="Picture 2" descr="A blue and yellow bird&#10;&#10;AI-generated content may be incorrect.">
            <a:extLst>
              <a:ext uri="{FF2B5EF4-FFF2-40B4-BE49-F238E27FC236}">
                <a16:creationId xmlns:a16="http://schemas.microsoft.com/office/drawing/2014/main" id="{82862793-BCAA-7415-21A9-6EFD2B91B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738" y="6047827"/>
            <a:ext cx="439183" cy="4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81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DDF54-1EA7-753A-0794-FF467728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EDC724-E154-C546-E612-6DD6B9E02C98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C1BF0-6FBC-0D50-BAF3-1FE0729F5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22" y="2860508"/>
            <a:ext cx="8182776" cy="3379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Calibri"/>
                <a:cs typeface="Calibri"/>
              </a:rPr>
              <a:t>Accessibility: Clear navigation, intuitive modern layouts.</a:t>
            </a:r>
          </a:p>
          <a:p>
            <a:r>
              <a:rPr lang="en-US" sz="2400">
                <a:ea typeface="Calibri"/>
                <a:cs typeface="Calibri"/>
              </a:rPr>
              <a:t>Consistency: Uniform styling for predictability.</a:t>
            </a:r>
          </a:p>
          <a:p>
            <a:r>
              <a:rPr lang="en-US" sz="2400">
                <a:ea typeface="Calibri"/>
                <a:cs typeface="Calibri"/>
              </a:rPr>
              <a:t>Simplicity: Essential features prioritized over cluttered novelty for the sake of merely being quirky.</a:t>
            </a:r>
          </a:p>
          <a:p>
            <a:r>
              <a:rPr lang="en-US" sz="2400">
                <a:ea typeface="Calibri"/>
                <a:cs typeface="Calibri"/>
              </a:rPr>
              <a:t>Scalability: Anticipating future features.</a:t>
            </a:r>
          </a:p>
          <a:p>
            <a:r>
              <a:rPr lang="en-US" sz="2400">
                <a:ea typeface="Calibri"/>
                <a:cs typeface="Calibri"/>
              </a:rPr>
              <a:t>Engagement: Theme reasonably enhances enjoyment but never distracts.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C307BF-1EC5-7B6C-6D29-38F537E75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B33310-C847-23A1-3AEE-A41FA786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AB16A-A7F5-53C1-C893-F426550C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3C2541-EB75-1D61-E8CC-3CD4638FC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B6FA35-A34B-735C-001A-B9A781B33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E86D03-963C-AFF6-33D1-91CF1C01E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artoon of a parrot&#10;&#10;AI-generated content may be incorrect.">
            <a:extLst>
              <a:ext uri="{FF2B5EF4-FFF2-40B4-BE49-F238E27FC236}">
                <a16:creationId xmlns:a16="http://schemas.microsoft.com/office/drawing/2014/main" id="{207EFDA8-D716-DE94-0802-FB806F44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45" y="1071765"/>
            <a:ext cx="473364" cy="461818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A668254-3592-DB1C-1D06-CCD67697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41" y="975379"/>
            <a:ext cx="7482237" cy="1181312"/>
          </a:xfrm>
        </p:spPr>
        <p:txBody>
          <a:bodyPr>
            <a:normAutofit fontScale="90000"/>
          </a:bodyPr>
          <a:lstStyle/>
          <a:p>
            <a:r>
              <a:rPr lang="en-US" sz="4800" b="1">
                <a:latin typeface="Rockwell Nova"/>
                <a:ea typeface="Calibri"/>
                <a:cs typeface="Calibri"/>
              </a:rPr>
              <a:t>UX Design Focus for v1.0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9EC59-88CE-C899-3850-F8EFB14194CE}"/>
              </a:ext>
            </a:extLst>
          </p:cNvPr>
          <p:cNvSpPr txBox="1"/>
          <p:nvPr/>
        </p:nvSpPr>
        <p:spPr>
          <a:xfrm>
            <a:off x="7040449" y="652578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Joshua Rogers</a:t>
            </a:r>
          </a:p>
        </p:txBody>
      </p:sp>
    </p:spTree>
    <p:extLst>
      <p:ext uri="{BB962C8B-B14F-4D97-AF65-F5344CB8AC3E}">
        <p14:creationId xmlns:p14="http://schemas.microsoft.com/office/powerpoint/2010/main" val="279606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5F882-333B-074E-754A-1D9B9909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0C18-48E4-F830-6733-BB15EA10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4" y="86232"/>
            <a:ext cx="8229600" cy="1143000"/>
          </a:xfrm>
        </p:spPr>
        <p:txBody>
          <a:bodyPr/>
          <a:lstStyle/>
          <a:p>
            <a:r>
              <a:rPr lang="en-US" b="1">
                <a:latin typeface="Rockwell Nova"/>
              </a:rPr>
              <a:t>UI Mockup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E488D9-E820-10DF-B8E3-45B950FB3167}"/>
              </a:ext>
            </a:extLst>
          </p:cNvPr>
          <p:cNvCxnSpPr/>
          <p:nvPr/>
        </p:nvCxnSpPr>
        <p:spPr>
          <a:xfrm flipV="1">
            <a:off x="742557" y="1434387"/>
            <a:ext cx="7561320" cy="1134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C45CE3-FF14-1999-D5ED-33B708207F82}"/>
              </a:ext>
            </a:extLst>
          </p:cNvPr>
          <p:cNvCxnSpPr>
            <a:cxnSpLocks/>
          </p:cNvCxnSpPr>
          <p:nvPr/>
        </p:nvCxnSpPr>
        <p:spPr>
          <a:xfrm flipV="1">
            <a:off x="993259" y="6510171"/>
            <a:ext cx="7136074" cy="1971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04A8F5A-4188-69A4-E7F0-3F590D09A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13A1D5-8BB3-0ECC-AF5B-FBCC2A1F3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80E4D-1E4D-9625-97D4-E6CA6E9C92F6}"/>
              </a:ext>
            </a:extLst>
          </p:cNvPr>
          <p:cNvSpPr txBox="1"/>
          <p:nvPr/>
        </p:nvSpPr>
        <p:spPr>
          <a:xfrm>
            <a:off x="6961622" y="652015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Joshua Rogers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40AD8B-B880-BA2F-89D4-4E1D7F628898}"/>
              </a:ext>
            </a:extLst>
          </p:cNvPr>
          <p:cNvCxnSpPr>
            <a:cxnSpLocks/>
          </p:cNvCxnSpPr>
          <p:nvPr/>
        </p:nvCxnSpPr>
        <p:spPr>
          <a:xfrm flipH="1">
            <a:off x="745316" y="1439955"/>
            <a:ext cx="2221" cy="497561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706BA4-CEF4-D6BB-BAC9-D22DAB3720D7}"/>
              </a:ext>
            </a:extLst>
          </p:cNvPr>
          <p:cNvCxnSpPr>
            <a:cxnSpLocks/>
          </p:cNvCxnSpPr>
          <p:nvPr/>
        </p:nvCxnSpPr>
        <p:spPr>
          <a:xfrm flipH="1">
            <a:off x="4491583" y="1431580"/>
            <a:ext cx="2221" cy="497561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in pirate clothing&#10;&#10;AI-generated content may be incorrect.">
            <a:extLst>
              <a:ext uri="{FF2B5EF4-FFF2-40B4-BE49-F238E27FC236}">
                <a16:creationId xmlns:a16="http://schemas.microsoft.com/office/drawing/2014/main" id="{8629A9DF-8ADD-DF29-A3FB-736F69AD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27" y="1457010"/>
            <a:ext cx="3707423" cy="49530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2761DE-B2C3-5941-4DF5-83E01831C5AB}"/>
              </a:ext>
            </a:extLst>
          </p:cNvPr>
          <p:cNvCxnSpPr>
            <a:cxnSpLocks/>
          </p:cNvCxnSpPr>
          <p:nvPr/>
        </p:nvCxnSpPr>
        <p:spPr>
          <a:xfrm flipH="1">
            <a:off x="8294140" y="1431581"/>
            <a:ext cx="2221" cy="497561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ue and yellow bird&#10;&#10;AI-generated content may be incorrect.">
            <a:extLst>
              <a:ext uri="{FF2B5EF4-FFF2-40B4-BE49-F238E27FC236}">
                <a16:creationId xmlns:a16="http://schemas.microsoft.com/office/drawing/2014/main" id="{BBCBC5DA-AFBF-476F-EC62-52E91A276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345" y="6120398"/>
            <a:ext cx="439183" cy="444814"/>
          </a:xfrm>
          <a:prstGeom prst="rect">
            <a:avLst/>
          </a:prstGeom>
        </p:spPr>
      </p:pic>
      <p:pic>
        <p:nvPicPr>
          <p:cNvPr id="10" name="Picture 9" descr="1000010982.png">
            <a:extLst>
              <a:ext uri="{FF2B5EF4-FFF2-40B4-BE49-F238E27FC236}">
                <a16:creationId xmlns:a16="http://schemas.microsoft.com/office/drawing/2014/main" id="{8F5B5465-A205-09B8-8290-E2E5D9263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72" y="1458289"/>
            <a:ext cx="3789846" cy="49574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7EE0CB-F59A-0369-0C67-0D939D8BF14F}"/>
                  </a:ext>
                </a:extLst>
              </p14:cNvPr>
              <p14:cNvContentPartPr/>
              <p14:nvPr/>
            </p14:nvContentPartPr>
            <p14:xfrm>
              <a:off x="7852325" y="3084760"/>
              <a:ext cx="9530" cy="953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7EE0CB-F59A-0369-0C67-0D939D8BF1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5825" y="2608260"/>
                <a:ext cx="953000" cy="9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94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C3F45-8719-536E-496A-BFC8D76DDDF3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99" y="274638"/>
            <a:ext cx="8414701" cy="1143000"/>
          </a:xfrm>
        </p:spPr>
        <p:txBody>
          <a:bodyPr>
            <a:normAutofit/>
          </a:bodyPr>
          <a:lstStyle/>
          <a:p>
            <a:r>
              <a:rPr b="1">
                <a:latin typeface="Rockwell Nova"/>
              </a:rPr>
              <a:t>Summary &amp; Conclusion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03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Problem: </a:t>
            </a:r>
            <a:r>
              <a:rPr lang="en-US">
                <a:ea typeface="+mn-lt"/>
                <a:cs typeface="+mn-lt"/>
              </a:rPr>
              <a:t>There's no space online where new-age pirates can share their plunder and build community.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Solution</a:t>
            </a:r>
            <a:r>
              <a:t>: </a:t>
            </a:r>
            <a:r>
              <a:rPr lang="en-US" err="1"/>
              <a:t>Plundr</a:t>
            </a:r>
            <a:r>
              <a:rPr lang="en-US"/>
              <a:t> is a social platform themed around treasure, adventure, and camaraderie.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It's a proof of concept for niche community platforms.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A56E9-18DC-AA8B-0761-D5C432A89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D16E3-0968-F830-0083-5B2FA2E56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E8D71B-C27F-CCC2-4940-C81760516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000C7-7082-0AC1-DFC3-C90AC41FABA3}"/>
              </a:ext>
            </a:extLst>
          </p:cNvPr>
          <p:cNvSpPr txBox="1"/>
          <p:nvPr/>
        </p:nvSpPr>
        <p:spPr>
          <a:xfrm>
            <a:off x="7011202" y="6519764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Joshua Rogers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4DDD7B-2B3F-8B18-8EF9-45F17C452CF9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artoon of a parrot&#10;&#10;AI-generated content may be incorrect.">
            <a:extLst>
              <a:ext uri="{FF2B5EF4-FFF2-40B4-BE49-F238E27FC236}">
                <a16:creationId xmlns:a16="http://schemas.microsoft.com/office/drawing/2014/main" id="{70DE93D1-8573-59C2-89C8-20799FA8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136" y="341716"/>
            <a:ext cx="473364" cy="461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Rockwell Nova"/>
              </a:rPr>
              <a:t>Q &amp; A</a:t>
            </a:r>
            <a:endParaRPr lang="en-US">
              <a:latin typeface="Rockwell Nova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857" y="1472114"/>
            <a:ext cx="6011827" cy="14795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Ask</a:t>
            </a:r>
            <a:r>
              <a:t> us </a:t>
            </a:r>
            <a:r>
              <a:rPr lang="en-US"/>
              <a:t>anything</a:t>
            </a:r>
            <a:r>
              <a:t>… or walk the plank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20D5EA-F97A-CC74-F09B-376C96265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85351-19BA-31DC-CB7F-A897628C9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45135-8DDF-F022-044D-7BA4687D9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07AE4-777F-8543-12C8-02ED38F9A3A3}"/>
              </a:ext>
            </a:extLst>
          </p:cNvPr>
          <p:cNvSpPr txBox="1"/>
          <p:nvPr/>
        </p:nvSpPr>
        <p:spPr>
          <a:xfrm>
            <a:off x="7060390" y="6525453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Joshua Rogers</a:t>
            </a:r>
          </a:p>
        </p:txBody>
      </p:sp>
      <p:pic>
        <p:nvPicPr>
          <p:cNvPr id="7" name="Picture 6" descr="Cartoon characters on a dock&#10;&#10;AI-generated content may be incorrect.">
            <a:extLst>
              <a:ext uri="{FF2B5EF4-FFF2-40B4-BE49-F238E27FC236}">
                <a16:creationId xmlns:a16="http://schemas.microsoft.com/office/drawing/2014/main" id="{2895E4FB-4D5A-EBF7-2C57-3E2E9A43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10" y="2212224"/>
            <a:ext cx="5955631" cy="3963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blue and yellow bird&#10;&#10;AI-generated content may be incorrect.">
            <a:extLst>
              <a:ext uri="{FF2B5EF4-FFF2-40B4-BE49-F238E27FC236}">
                <a16:creationId xmlns:a16="http://schemas.microsoft.com/office/drawing/2014/main" id="{55A52BF0-32C9-C753-7E97-48C57F2DB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202" y="5911756"/>
            <a:ext cx="439183" cy="4448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14A918-64B9-E3BE-CF2C-A7A53769C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F2740-732E-C790-4D94-C2C495CE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2B7A99-54F8-B726-02E4-C25E9269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06424-933E-53CC-8623-29536981A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4BA6-A013-946A-CDF1-016002A0F1E7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F07F48-A2AB-E386-548F-A05471401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B303AA8E-8985-E60E-F80C-14171DEC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108" y="856715"/>
            <a:ext cx="5871143" cy="1126109"/>
          </a:xfrm>
        </p:spPr>
        <p:txBody>
          <a:bodyPr>
            <a:normAutofit fontScale="90000"/>
          </a:bodyPr>
          <a:lstStyle/>
          <a:p>
            <a:r>
              <a:rPr lang="en-US" sz="6000" b="1">
                <a:latin typeface="Rockwell Nova"/>
                <a:ea typeface="Calibri"/>
                <a:cs typeface="Calibri"/>
              </a:rPr>
              <a:t>Meet the Crew</a:t>
            </a:r>
          </a:p>
        </p:txBody>
      </p:sp>
      <p:pic>
        <p:nvPicPr>
          <p:cNvPr id="9" name="Picture 8" descr="A cartoon of a parrot&#10;&#10;AI-generated content may be incorrect.">
            <a:extLst>
              <a:ext uri="{FF2B5EF4-FFF2-40B4-BE49-F238E27FC236}">
                <a16:creationId xmlns:a16="http://schemas.microsoft.com/office/drawing/2014/main" id="{4208BBD4-22AC-5BE5-466C-D442ACB9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52" y="5137015"/>
            <a:ext cx="315709" cy="309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6398A-2C76-DFE2-46E0-8FD7E8DE14AA}"/>
              </a:ext>
            </a:extLst>
          </p:cNvPr>
          <p:cNvSpPr txBox="1"/>
          <p:nvPr/>
        </p:nvSpPr>
        <p:spPr>
          <a:xfrm>
            <a:off x="6798336" y="6491999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</a:t>
            </a:r>
            <a:r>
              <a:rPr lang="en-US" sz="1600" i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FFA020-D81C-97F4-5B8A-7AC7F838EBE7}"/>
              </a:ext>
            </a:extLst>
          </p:cNvPr>
          <p:cNvSpPr>
            <a:spLocks noGrp="1"/>
          </p:cNvSpPr>
          <p:nvPr/>
        </p:nvSpPr>
        <p:spPr>
          <a:xfrm>
            <a:off x="289592" y="2897696"/>
            <a:ext cx="8156262" cy="3062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  <a:ea typeface="Calibri"/>
                <a:cs typeface="Calibri"/>
              </a:rPr>
              <a:t>Dylan Clarke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Calibri"/>
                <a:ea typeface="Calibri"/>
                <a:cs typeface="Calibri"/>
              </a:rPr>
              <a:t>     - Climbs V6</a:t>
            </a:r>
          </a:p>
          <a:p>
            <a:pPr marL="45720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  <a:ea typeface="Calibri"/>
                <a:cs typeface="Calibri"/>
              </a:rPr>
              <a:t>Andrew Eardley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Calibri"/>
                <a:ea typeface="Calibri"/>
                <a:cs typeface="Calibri"/>
              </a:rPr>
              <a:t> - Programs in C</a:t>
            </a:r>
            <a:endParaRPr lang="en-US">
              <a:solidFill>
                <a:schemeClr val="tx1">
                  <a:lumMod val="76000"/>
                  <a:lumOff val="24000"/>
                </a:schemeClr>
              </a:solidFill>
              <a:highlight>
                <a:srgbClr val="000000"/>
              </a:highlight>
              <a:latin typeface="Wingdings"/>
              <a:sym typeface="Wingdings"/>
            </a:endParaRPr>
          </a:p>
          <a:p>
            <a:pPr marL="45720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</a:rPr>
              <a:t>Hayden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  <a:ea typeface="Calibri"/>
                <a:cs typeface="Calibri"/>
              </a:rPr>
              <a:t> Jones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ea typeface="Calibri"/>
                <a:cs typeface="Calibri"/>
              </a:rPr>
              <a:t>       - Has a prosthetic eye</a:t>
            </a:r>
            <a:endParaRPr lang="en-US">
              <a:solidFill>
                <a:schemeClr val="tx1">
                  <a:lumMod val="76000"/>
                  <a:lumOff val="24000"/>
                </a:schemeClr>
              </a:solidFill>
              <a:highlight>
                <a:srgbClr val="000000"/>
              </a:highlight>
              <a:latin typeface="Wingdings"/>
              <a:ea typeface="Calibri"/>
              <a:cs typeface="Calibri"/>
              <a:sym typeface="Wingdings"/>
            </a:endParaRPr>
          </a:p>
          <a:p>
            <a:pPr marL="45720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  <a:ea typeface="Calibri"/>
                <a:cs typeface="Calibri"/>
              </a:rPr>
              <a:t>Hannah Martin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ea typeface="Calibri"/>
                <a:cs typeface="Calibri"/>
              </a:rPr>
              <a:t>     - Runs</a:t>
            </a:r>
            <a:endParaRPr lang="en-US">
              <a:solidFill>
                <a:schemeClr val="tx1">
                  <a:lumMod val="76000"/>
                  <a:lumOff val="24000"/>
                </a:schemeClr>
              </a:solidFill>
              <a:highlight>
                <a:srgbClr val="000000"/>
              </a:highlight>
              <a:latin typeface="Wingdings"/>
              <a:ea typeface="Calibri"/>
              <a:cs typeface="Calibri"/>
              <a:sym typeface="Wingdings"/>
            </a:endParaRPr>
          </a:p>
          <a:p>
            <a:pPr marL="45720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  <a:ea typeface="Calibri"/>
                <a:cs typeface="Calibri"/>
              </a:rPr>
              <a:t>Joshua Rogers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ea typeface="Calibri"/>
                <a:cs typeface="Calibri"/>
              </a:rPr>
              <a:t>      - Conquered Mt. Kilimanjaro</a:t>
            </a:r>
          </a:p>
          <a:p>
            <a:pPr marL="228600" algn="l" defTabSz="914400">
              <a:lnSpc>
                <a:spcPct val="90000"/>
              </a:lnSpc>
            </a:pPr>
            <a:endParaRPr lang="en-US" sz="2800">
              <a:solidFill>
                <a:schemeClr val="tx1">
                  <a:lumMod val="76000"/>
                  <a:lumOff val="24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7B4E8-1B41-75BC-4DF2-58767CC0077A}"/>
              </a:ext>
            </a:extLst>
          </p:cNvPr>
          <p:cNvSpPr txBox="1"/>
          <p:nvPr/>
        </p:nvSpPr>
        <p:spPr>
          <a:xfrm>
            <a:off x="287612" y="5892781"/>
            <a:ext cx="856159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chemeClr val="tx1">
                    <a:lumMod val="76000"/>
                    <a:lumOff val="24000"/>
                  </a:schemeClr>
                </a:solidFill>
                <a:ea typeface="Calibri"/>
                <a:cs typeface="Calibri"/>
              </a:rPr>
              <a:t>Together we bring technical expertise, creative design, and cohesive teamwork</a:t>
            </a:r>
          </a:p>
        </p:txBody>
      </p:sp>
      <p:pic>
        <p:nvPicPr>
          <p:cNvPr id="11" name="Picture 10" descr="A blue and yellow bird&#10;&#10;AI-generated content may be incorrect.">
            <a:extLst>
              <a:ext uri="{FF2B5EF4-FFF2-40B4-BE49-F238E27FC236}">
                <a16:creationId xmlns:a16="http://schemas.microsoft.com/office/drawing/2014/main" id="{BDE81C8C-4F3A-427B-D37E-4F75B3F8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237" y="6120398"/>
            <a:ext cx="439183" cy="444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40B4BF-627C-3760-F9D8-86B263DA7201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artoon of a parrot&#10;&#10;AI-generated content may be incorrect.">
            <a:extLst>
              <a:ext uri="{FF2B5EF4-FFF2-40B4-BE49-F238E27FC236}">
                <a16:creationId xmlns:a16="http://schemas.microsoft.com/office/drawing/2014/main" id="{18295C56-4024-598E-6279-2045A572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778" y="6099838"/>
            <a:ext cx="473364" cy="4618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364" y="2806569"/>
            <a:ext cx="8177966" cy="316469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4100">
                <a:ea typeface="Calibri"/>
                <a:cs typeface="Calibri"/>
              </a:rPr>
              <a:t>Crews on the open sea need a way to connect with each other. Our service makes sure messages-in-bottles get from one lonely sailor to the next.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528F28-97F8-A11B-1608-3D5BD58B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498FB-C0B1-CC1E-5932-05861E1B3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478E6-1494-3AF5-7BC3-B54DB407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2C2AE5-06DA-2B51-45A2-2C18462C6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CC779-9A2E-1E89-6C0D-BEB028BA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3">
            <a:extLst>
              <a:ext uri="{FF2B5EF4-FFF2-40B4-BE49-F238E27FC236}">
                <a16:creationId xmlns:a16="http://schemas.microsoft.com/office/drawing/2014/main" id="{2148A6A6-59D3-D3B8-BA12-4BE0F6DE5C12}"/>
              </a:ext>
            </a:extLst>
          </p:cNvPr>
          <p:cNvSpPr txBox="1">
            <a:spLocks/>
          </p:cNvSpPr>
          <p:nvPr/>
        </p:nvSpPr>
        <p:spPr>
          <a:xfrm>
            <a:off x="928616" y="988749"/>
            <a:ext cx="727508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latin typeface="Rockwell Nova"/>
                <a:ea typeface="Calibri"/>
                <a:cs typeface="Calibri"/>
              </a:rPr>
              <a:t>Overview of Our Idea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5661AE-FCE3-4224-D876-DCA4C40C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05D8D-CE48-A96B-6DF0-C5C66BAC3785}"/>
              </a:ext>
            </a:extLst>
          </p:cNvPr>
          <p:cNvSpPr txBox="1"/>
          <p:nvPr/>
        </p:nvSpPr>
        <p:spPr>
          <a:xfrm>
            <a:off x="6950361" y="652015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Andrew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8" name="Picture 7" descr="A group of sailboats in the ocean&#10;&#10;AI-generated content may be incorrect.">
            <a:extLst>
              <a:ext uri="{FF2B5EF4-FFF2-40B4-BE49-F238E27FC236}">
                <a16:creationId xmlns:a16="http://schemas.microsoft.com/office/drawing/2014/main" id="{78D9A9C9-88A4-4318-2961-61AAC37B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7" y="2120251"/>
            <a:ext cx="7928084" cy="4741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5827B-B522-0B41-9EA4-CFED573D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ADD5206-5282-763F-33BF-9FD6DB79EDB4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9ABF5-B2AC-6CB6-CEC4-003797A44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64" y="2806569"/>
            <a:ext cx="8177966" cy="31646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Lack tailored spaces for unique subcultures</a:t>
            </a:r>
          </a:p>
          <a:p>
            <a:r>
              <a:rPr lang="en-US">
                <a:ea typeface="Calibri"/>
                <a:cs typeface="Calibri"/>
              </a:rPr>
              <a:t>Communities remain fragmented across ships and in scattered groups</a:t>
            </a:r>
          </a:p>
          <a:p>
            <a:r>
              <a:rPr lang="en-US">
                <a:ea typeface="Calibri"/>
                <a:cs typeface="Calibri"/>
              </a:rPr>
              <a:t>Unmet demand for a social space built around identity, lifestyle, and shared storytelling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21D0C-7CB1-0A61-0405-A4379619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AC423-B081-1141-030D-3E32914F0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45DF47-CF45-360B-64D1-ABC2E062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2479E-92F0-73F0-9B74-AF5927130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037FD0-3133-79A1-720B-3512CBB96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76ABDB-76D5-AE19-0B32-7E721753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artoon of a parrot&#10;&#10;AI-generated content may be incorrect.">
            <a:extLst>
              <a:ext uri="{FF2B5EF4-FFF2-40B4-BE49-F238E27FC236}">
                <a16:creationId xmlns:a16="http://schemas.microsoft.com/office/drawing/2014/main" id="{B5621E6B-FA8C-0326-060E-0ED602118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477" y="778977"/>
            <a:ext cx="473364" cy="461818"/>
          </a:xfrm>
          <a:prstGeom prst="rect">
            <a:avLst/>
          </a:prstGeom>
        </p:spPr>
      </p:pic>
      <p:sp>
        <p:nvSpPr>
          <p:cNvPr id="16" name="Title 23">
            <a:extLst>
              <a:ext uri="{FF2B5EF4-FFF2-40B4-BE49-F238E27FC236}">
                <a16:creationId xmlns:a16="http://schemas.microsoft.com/office/drawing/2014/main" id="{59AEEC7F-0CE4-CAC9-65E6-823C75EF0387}"/>
              </a:ext>
            </a:extLst>
          </p:cNvPr>
          <p:cNvSpPr txBox="1">
            <a:spLocks/>
          </p:cNvSpPr>
          <p:nvPr/>
        </p:nvSpPr>
        <p:spPr>
          <a:xfrm>
            <a:off x="1221405" y="988750"/>
            <a:ext cx="70048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Rockwell Nova"/>
                <a:ea typeface="Calibri"/>
                <a:cs typeface="Calibri"/>
              </a:rPr>
              <a:t>The Problem: A Missing Community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5326B-9A6C-6C31-8923-2A7D063804D1}"/>
              </a:ext>
            </a:extLst>
          </p:cNvPr>
          <p:cNvSpPr txBox="1"/>
          <p:nvPr/>
        </p:nvSpPr>
        <p:spPr>
          <a:xfrm>
            <a:off x="6950361" y="652578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Hannah Martin</a:t>
            </a:r>
          </a:p>
        </p:txBody>
      </p:sp>
    </p:spTree>
    <p:extLst>
      <p:ext uri="{BB962C8B-B14F-4D97-AF65-F5344CB8AC3E}">
        <p14:creationId xmlns:p14="http://schemas.microsoft.com/office/powerpoint/2010/main" val="271339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6F4BC-C2C0-3F1A-67D0-25E22F4A9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808293-4A2E-3BB6-FFE8-BA1A9D5CEA3E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E262-3468-007A-C822-2D285C4A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64" y="2806569"/>
            <a:ext cx="8177966" cy="316469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>
                <a:ea typeface="Calibri"/>
                <a:cs typeface="Calibri"/>
              </a:rPr>
              <a:t>Social media platform designed exclusively for pirates</a:t>
            </a:r>
          </a:p>
          <a:p>
            <a:r>
              <a:rPr lang="en-US">
                <a:ea typeface="Calibri"/>
                <a:cs typeface="Calibri"/>
              </a:rPr>
              <a:t>Environment that emphasizes treasure, adventure, and camaraderie</a:t>
            </a:r>
          </a:p>
          <a:p>
            <a:r>
              <a:rPr lang="en-US">
                <a:ea typeface="Calibri"/>
                <a:cs typeface="Calibri"/>
              </a:rPr>
              <a:t>Profiles, feeds, media sharing, and group spaces.</a:t>
            </a:r>
          </a:p>
          <a:p>
            <a:r>
              <a:rPr lang="en-US">
                <a:ea typeface="Calibri"/>
                <a:cs typeface="Calibri"/>
              </a:rPr>
              <a:t>Fosters belonging and shared culture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3C4120-CF4E-71D9-E96A-51EFA1986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FDCEEA-2EBC-7060-357E-51C4E538B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F9237A-D987-13D3-5C29-02A060B00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ADA8CA-3337-9FB9-5C5A-660A3B25F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E8EEB-FBDD-A744-2CAA-3C90C2232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911CF-423C-46FE-56D5-4AD6D6C08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3">
            <a:extLst>
              <a:ext uri="{FF2B5EF4-FFF2-40B4-BE49-F238E27FC236}">
                <a16:creationId xmlns:a16="http://schemas.microsoft.com/office/drawing/2014/main" id="{B9CA3F40-89CF-C308-36AB-E449ABDC43D1}"/>
              </a:ext>
            </a:extLst>
          </p:cNvPr>
          <p:cNvSpPr txBox="1">
            <a:spLocks/>
          </p:cNvSpPr>
          <p:nvPr/>
        </p:nvSpPr>
        <p:spPr>
          <a:xfrm>
            <a:off x="844157" y="938075"/>
            <a:ext cx="440351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latin typeface="Rockwell Nova"/>
                <a:ea typeface="Calibri"/>
                <a:cs typeface="Calibri"/>
              </a:rPr>
              <a:t>The Solution:</a:t>
            </a:r>
          </a:p>
        </p:txBody>
      </p:sp>
      <p:pic>
        <p:nvPicPr>
          <p:cNvPr id="18" name="Picture 17" descr="A cartoon of a parrot&#10;&#10;AI-generated content may be incorrect.">
            <a:extLst>
              <a:ext uri="{FF2B5EF4-FFF2-40B4-BE49-F238E27FC236}">
                <a16:creationId xmlns:a16="http://schemas.microsoft.com/office/drawing/2014/main" id="{100C7EF0-02E3-ABCC-960E-BF40A72CC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48" y="1174988"/>
            <a:ext cx="351935" cy="343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3E70C0-8999-2871-C992-1B1F3667C629}"/>
              </a:ext>
            </a:extLst>
          </p:cNvPr>
          <p:cNvSpPr txBox="1"/>
          <p:nvPr/>
        </p:nvSpPr>
        <p:spPr>
          <a:xfrm>
            <a:off x="6950361" y="652578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Hannah Martin</a:t>
            </a:r>
          </a:p>
        </p:txBody>
      </p:sp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88DF6F23-5B4C-F424-2749-8E41D1BEF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152" y="1281282"/>
            <a:ext cx="2774396" cy="4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3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949B-179D-AA2A-BEF4-701E49137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B556167-E568-C21F-27AA-F311D4485A08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0236-BE6A-4C0E-95FB-DF85886D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64" y="2806569"/>
            <a:ext cx="8177966" cy="316469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ea typeface="Calibri"/>
                <a:cs typeface="Calibri"/>
              </a:rPr>
              <a:t>Proof of Concept: </a:t>
            </a:r>
            <a:r>
              <a:rPr lang="en-US" err="1">
                <a:ea typeface="Calibri"/>
                <a:cs typeface="Calibri"/>
              </a:rPr>
              <a:t>Plundr</a:t>
            </a:r>
            <a:r>
              <a:rPr lang="en-US">
                <a:ea typeface="Calibri"/>
                <a:cs typeface="Calibri"/>
              </a:rPr>
              <a:t> demonstrates how niche social platforms can thrive where large platforms overlook specific communities.</a:t>
            </a:r>
          </a:p>
          <a:p>
            <a:r>
              <a:rPr lang="en-US">
                <a:ea typeface="Calibri"/>
                <a:cs typeface="Calibri"/>
              </a:rPr>
              <a:t>Market Potential: By targeting a distinct audience, </a:t>
            </a:r>
            <a:r>
              <a:rPr lang="en-US" err="1">
                <a:ea typeface="Calibri"/>
                <a:cs typeface="Calibri"/>
              </a:rPr>
              <a:t>Plundr</a:t>
            </a:r>
            <a:r>
              <a:rPr lang="en-US">
                <a:ea typeface="Calibri"/>
                <a:cs typeface="Calibri"/>
              </a:rPr>
              <a:t> can grow organically and expand into other themed communities.</a:t>
            </a:r>
          </a:p>
          <a:p>
            <a:r>
              <a:rPr lang="en-US">
                <a:ea typeface="Calibri"/>
                <a:cs typeface="Calibri"/>
              </a:rPr>
              <a:t>Investor Value: Low-risk entry into the broader trend of 'micro-social' networks, with a clear differentiation from mainstream platforms.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B13C22-EBEE-45B9-8173-176B66CC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A cartoon of a parrot&#10;&#10;AI-generated content may be incorrect.">
            <a:extLst>
              <a:ext uri="{FF2B5EF4-FFF2-40B4-BE49-F238E27FC236}">
                <a16:creationId xmlns:a16="http://schemas.microsoft.com/office/drawing/2014/main" id="{03D612F5-81F8-E597-8641-E385BD545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39" y="6099838"/>
            <a:ext cx="473364" cy="4618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D11225-EDBA-5D24-6109-058D31418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9529A-D9DD-4E23-615F-79F913FBF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CDF6F-3EAD-56A2-5F7F-C4155286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C31BF-191E-03DF-B659-2C1444CDF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7C983-375B-1CC3-D90D-2844B4A84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3">
            <a:extLst>
              <a:ext uri="{FF2B5EF4-FFF2-40B4-BE49-F238E27FC236}">
                <a16:creationId xmlns:a16="http://schemas.microsoft.com/office/drawing/2014/main" id="{AE224C20-B2E9-9CF6-772C-2C6229DF0B6A}"/>
              </a:ext>
            </a:extLst>
          </p:cNvPr>
          <p:cNvSpPr txBox="1">
            <a:spLocks/>
          </p:cNvSpPr>
          <p:nvPr/>
        </p:nvSpPr>
        <p:spPr>
          <a:xfrm>
            <a:off x="1913960" y="988749"/>
            <a:ext cx="56197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latin typeface="Rockwell Nova"/>
                <a:ea typeface="Calibri"/>
                <a:cs typeface="Calibri"/>
              </a:rPr>
              <a:t>Why it Matters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91B60-8DE7-A299-56E1-06A44ECFDD65}"/>
              </a:ext>
            </a:extLst>
          </p:cNvPr>
          <p:cNvSpPr txBox="1"/>
          <p:nvPr/>
        </p:nvSpPr>
        <p:spPr>
          <a:xfrm>
            <a:off x="6950361" y="652578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Hannah Martin</a:t>
            </a:r>
          </a:p>
        </p:txBody>
      </p:sp>
    </p:spTree>
    <p:extLst>
      <p:ext uri="{BB962C8B-B14F-4D97-AF65-F5344CB8AC3E}">
        <p14:creationId xmlns:p14="http://schemas.microsoft.com/office/powerpoint/2010/main" val="34908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B26456-E6BB-01D6-6E13-DA111751C75E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67" y="2578335"/>
            <a:ext cx="7922693" cy="34055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>
                <a:ea typeface="Calibri"/>
                <a:cs typeface="Calibri"/>
              </a:rPr>
              <a:t>Account creation using a username and password and age verification (required)</a:t>
            </a:r>
          </a:p>
          <a:p>
            <a:r>
              <a:rPr lang="en-US" sz="2200">
                <a:ea typeface="Calibri"/>
                <a:cs typeface="Calibri"/>
              </a:rPr>
              <a:t>Granted user sessions to avoid re-logging in</a:t>
            </a:r>
          </a:p>
          <a:p>
            <a:r>
              <a:rPr lang="en-US" sz="2200">
                <a:ea typeface="Calibri"/>
                <a:cs typeface="Calibri"/>
              </a:rPr>
              <a:t>Anonymous browsing with limited features</a:t>
            </a:r>
            <a:endParaRPr lang="en-US" sz="2200"/>
          </a:p>
          <a:p>
            <a:r>
              <a:rPr lang="en-US" sz="2200"/>
              <a:t>Profile creation: photos, bios, any other info that will be displayed to other profiles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>
                <a:ea typeface="Calibri"/>
                <a:cs typeface="Calibri"/>
              </a:rPr>
              <a:t>Tavern chat: public, chaotic chatroom for open discussions</a:t>
            </a:r>
          </a:p>
          <a:p>
            <a:r>
              <a:rPr lang="en-US" sz="2200">
                <a:ea typeface="Calibri"/>
                <a:cs typeface="Calibri"/>
              </a:rPr>
              <a:t>Crew system: Follow other pirates, form "crews," and share updates within your circle (smaller forum).</a:t>
            </a:r>
          </a:p>
          <a:p>
            <a:endParaRPr lang="en-GB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11BA07-24F4-CCD1-ADB3-215759BB1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E228A-FD5A-C050-2C4D-D119C3DD1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740BA-22AE-290C-1936-8D74FE4E7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48573-0E5E-720D-FE9C-839B01D61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954B8-09A3-8569-3793-1FDF31464FAF}"/>
              </a:ext>
            </a:extLst>
          </p:cNvPr>
          <p:cNvSpPr txBox="1"/>
          <p:nvPr/>
        </p:nvSpPr>
        <p:spPr>
          <a:xfrm>
            <a:off x="7106569" y="6527065"/>
            <a:ext cx="23913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Dylan Clarke</a:t>
            </a:r>
          </a:p>
        </p:txBody>
      </p:sp>
      <p:pic>
        <p:nvPicPr>
          <p:cNvPr id="13" name="Picture 12" descr="A cartoon of a parrot&#10;&#10;AI-generated content may be incorrect.">
            <a:extLst>
              <a:ext uri="{FF2B5EF4-FFF2-40B4-BE49-F238E27FC236}">
                <a16:creationId xmlns:a16="http://schemas.microsoft.com/office/drawing/2014/main" id="{96137C41-CB60-6124-9F5F-A60D917B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654" y="1066134"/>
            <a:ext cx="473364" cy="461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774" y="1063977"/>
            <a:ext cx="7936486" cy="996641"/>
          </a:xfrm>
        </p:spPr>
        <p:txBody>
          <a:bodyPr>
            <a:normAutofit/>
          </a:bodyPr>
          <a:lstStyle/>
          <a:p>
            <a:r>
              <a:rPr lang="en-GB" b="1">
                <a:latin typeface="Rockwell Nova"/>
                <a:ea typeface="Calibri"/>
                <a:cs typeface="Calibri"/>
              </a:rPr>
              <a:t>In-Scope Features V1.0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1240E-62E7-8A1B-8370-35F86544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D75EEC-C3DD-C11D-7F4E-5C78D77028DB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EDB0B-840B-73A0-5BA0-E6C42BF91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09" y="2610779"/>
            <a:ext cx="8292324" cy="349447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Direct messaging with crewmates</a:t>
            </a:r>
          </a:p>
          <a:p>
            <a:r>
              <a:rPr lang="en-US">
                <a:ea typeface="Calibri"/>
                <a:cs typeface="Calibri"/>
              </a:rPr>
              <a:t>Forum creation\editing, posting, and replying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Joining forums, bookmarking, and saving</a:t>
            </a:r>
          </a:p>
          <a:p>
            <a:r>
              <a:rPr lang="en-US">
                <a:ea typeface="Calibri"/>
                <a:cs typeface="Calibri"/>
              </a:rPr>
              <a:t>Forum navigation</a:t>
            </a:r>
          </a:p>
          <a:p>
            <a:r>
              <a:rPr lang="en-US">
                <a:ea typeface="Calibri"/>
                <a:cs typeface="Calibri"/>
              </a:rPr>
              <a:t>Forum hierarchy including an owner/creator, members, and moderators(out of scope?)</a:t>
            </a:r>
          </a:p>
          <a:p>
            <a:r>
              <a:rPr lang="en-US">
                <a:ea typeface="Calibri"/>
                <a:cs typeface="Calibri"/>
              </a:rPr>
              <a:t>Account deletion</a:t>
            </a:r>
          </a:p>
          <a:p>
            <a:r>
              <a:rPr lang="en-US">
                <a:ea typeface="Calibri"/>
                <a:cs typeface="Calibri"/>
              </a:rPr>
              <a:t>Logging out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2A6DB-6043-AF91-B812-FA842472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87DB9-1649-7F34-1BBA-DAF2A0A90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BEE28-0E29-DE63-77AB-FA8CB895D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E68AAC-496C-A67D-F2BA-C1B0D1194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artoon of a parrot&#10;&#10;AI-generated content may be incorrect.">
            <a:extLst>
              <a:ext uri="{FF2B5EF4-FFF2-40B4-BE49-F238E27FC236}">
                <a16:creationId xmlns:a16="http://schemas.microsoft.com/office/drawing/2014/main" id="{5B1FCCA7-D933-97C4-2492-0E448B7C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44" y="713747"/>
            <a:ext cx="473364" cy="461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20933-5687-800B-F69D-7E307E226651}"/>
              </a:ext>
            </a:extLst>
          </p:cNvPr>
          <p:cNvSpPr txBox="1"/>
          <p:nvPr/>
        </p:nvSpPr>
        <p:spPr>
          <a:xfrm>
            <a:off x="7133570" y="6527064"/>
            <a:ext cx="23179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Dylan Clarke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646A0-D188-5863-1747-FC14B734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839" y="1069162"/>
            <a:ext cx="6236320" cy="98270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b="1">
                <a:latin typeface="Rockwell Nova"/>
              </a:rPr>
              <a:t>More In-Scope</a:t>
            </a:r>
            <a:r>
              <a:rPr b="1">
                <a:latin typeface="Rockwell Nova"/>
              </a:rPr>
              <a:t> </a:t>
            </a:r>
            <a:r>
              <a:rPr lang="en-GB" b="1">
                <a:latin typeface="Rockwell Nova"/>
              </a:rPr>
              <a:t>Features V1.0</a:t>
            </a:r>
            <a:endParaRPr lang="en-GB" b="1">
              <a:latin typeface="Rockwell Nova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289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4A457C-5429-A9FB-759B-D9D233977326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of a parrot&#10;&#10;AI-generated content may be incorrect.">
            <a:extLst>
              <a:ext uri="{FF2B5EF4-FFF2-40B4-BE49-F238E27FC236}">
                <a16:creationId xmlns:a16="http://schemas.microsoft.com/office/drawing/2014/main" id="{0F7A96FA-0AA5-1A65-4884-0742127D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80" y="311641"/>
            <a:ext cx="473364" cy="4618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8EC929-62E1-6994-F992-DB59BB92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117" y="833361"/>
            <a:ext cx="6177629" cy="1168120"/>
          </a:xfrm>
        </p:spPr>
        <p:txBody>
          <a:bodyPr>
            <a:noAutofit/>
          </a:bodyPr>
          <a:lstStyle/>
          <a:p>
            <a:r>
              <a:rPr lang="en-US" b="1">
                <a:latin typeface="Rockwell Nova"/>
              </a:rPr>
              <a:t>Out-of-Scope Features V1.0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091" y="2591175"/>
            <a:ext cx="7574770" cy="356010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Calibri"/>
                <a:cs typeface="Calibri"/>
              </a:rPr>
              <a:t>Crew permissions/roles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Trending posts and replies</a:t>
            </a:r>
            <a:endParaRPr lang="en-US"/>
          </a:p>
          <a:p>
            <a:r>
              <a:rPr lang="en-US"/>
              <a:t>Treasure posts geotagged on a stylized map</a:t>
            </a:r>
            <a:endParaRPr lang="en-US">
              <a:ea typeface="Calibri"/>
              <a:cs typeface="Calibri"/>
            </a:endParaRPr>
          </a:p>
          <a:p>
            <a:r>
              <a:t>Treasure-sharing leaderboards</a:t>
            </a:r>
            <a:endParaRPr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Notification Filters for forums</a:t>
            </a:r>
          </a:p>
          <a:p>
            <a:r>
              <a:rPr lang="en-US"/>
              <a:t>Seasonal events: Treasure hunts, themed post challenges</a:t>
            </a:r>
            <a:endParaRPr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ADD049-0510-8DC6-F7D7-DB897108D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59842-A04B-3A48-B12B-83404B72D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48108-EAAA-C267-CFBF-89419DF13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BDAF7-1B85-D45B-7C27-5118718A5056}"/>
              </a:ext>
            </a:extLst>
          </p:cNvPr>
          <p:cNvSpPr txBox="1"/>
          <p:nvPr/>
        </p:nvSpPr>
        <p:spPr>
          <a:xfrm>
            <a:off x="7160587" y="6526785"/>
            <a:ext cx="21825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Dylan Clarke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Meet the Crew</vt:lpstr>
      <vt:lpstr>PowerPoint Presentation</vt:lpstr>
      <vt:lpstr>PowerPoint Presentation</vt:lpstr>
      <vt:lpstr>PowerPoint Presentation</vt:lpstr>
      <vt:lpstr>PowerPoint Presentation</vt:lpstr>
      <vt:lpstr>In-Scope Features V1.0</vt:lpstr>
      <vt:lpstr>More In-Scope Features V1.0</vt:lpstr>
      <vt:lpstr>Out-of-Scope Features V1.0</vt:lpstr>
      <vt:lpstr>Solution Architecture </vt:lpstr>
      <vt:lpstr>Component Diagram</vt:lpstr>
      <vt:lpstr>UX Design Focus for v1.0</vt:lpstr>
      <vt:lpstr>UI Mockup</vt:lpstr>
      <vt:lpstr>Summary &amp; Conclusion</vt:lpstr>
      <vt:lpstr>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3</cp:revision>
  <dcterms:created xsi:type="dcterms:W3CDTF">2013-01-27T09:14:16Z</dcterms:created>
  <dcterms:modified xsi:type="dcterms:W3CDTF">2025-09-29T15:52:26Z</dcterms:modified>
  <cp:category/>
</cp:coreProperties>
</file>